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lata" panose="020B0604020202020204" charset="0"/>
      <p:regular r:id="rId23"/>
    </p:embeddedFont>
    <p:embeddedFont>
      <p:font typeface="Blinker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BFE591-EB60-496F-80AF-97D0FF053EFD}">
  <a:tblStyle styleId="{00BFE591-EB60-496F-80AF-97D0FF053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bca59ff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03bca59ff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3bca59ff0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03bca59ff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bca59ff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03bca59ff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3bca59ff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3bca59ff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3bca59ff0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03bca59ff0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3bca59ff0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303bca59ff0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3bca59ff0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303bca59ff0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bca59ff0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03bca59ff0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3bca59ff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303bca59ff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3ba2e587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03ba2e587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3ba2e58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03ba2e58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3bca59ff0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03bca59ff0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3bca59ff0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03bca59ff0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3bca59ff0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03bca59ff0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3bca59ff0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03bca59ff0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5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15081" b="9082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350251" y="3132319"/>
            <a:ext cx="3952573" cy="4883235"/>
            <a:chOff x="0" y="-47625"/>
            <a:chExt cx="1041000" cy="1286111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1537117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4896291" y="3132319"/>
            <a:ext cx="3952573" cy="4883235"/>
            <a:chOff x="0" y="-47625"/>
            <a:chExt cx="1041000" cy="1286111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6083157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9439275" y="3132319"/>
            <a:ext cx="3952573" cy="4883235"/>
            <a:chOff x="0" y="-47625"/>
            <a:chExt cx="1041000" cy="1286111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10626140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3985315" y="3132319"/>
            <a:ext cx="3952573" cy="4883235"/>
            <a:chOff x="0" y="-47625"/>
            <a:chExt cx="1041000" cy="1286111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>
            <a:off x="15172180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463900" y="1156000"/>
            <a:ext cx="73602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725175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2"/>
          </p:nvPr>
        </p:nvSpPr>
        <p:spPr>
          <a:xfrm>
            <a:off x="714375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3"/>
          </p:nvPr>
        </p:nvSpPr>
        <p:spPr>
          <a:xfrm>
            <a:off x="5236650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4"/>
          </p:nvPr>
        </p:nvSpPr>
        <p:spPr>
          <a:xfrm>
            <a:off x="5225850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5"/>
          </p:nvPr>
        </p:nvSpPr>
        <p:spPr>
          <a:xfrm>
            <a:off x="9782700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6"/>
          </p:nvPr>
        </p:nvSpPr>
        <p:spPr>
          <a:xfrm>
            <a:off x="9771900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7"/>
          </p:nvPr>
        </p:nvSpPr>
        <p:spPr>
          <a:xfrm>
            <a:off x="14325675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8"/>
          </p:nvPr>
        </p:nvSpPr>
        <p:spPr>
          <a:xfrm>
            <a:off x="14314875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4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l="6585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4840425" y="9035750"/>
            <a:ext cx="13010400" cy="9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>
            <a:spLocks noGrp="1"/>
          </p:cNvSpPr>
          <p:nvPr>
            <p:ph type="pic" idx="2"/>
          </p:nvPr>
        </p:nvSpPr>
        <p:spPr>
          <a:xfrm>
            <a:off x="1537000" y="1588950"/>
            <a:ext cx="6891600" cy="714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" name="Google Shape;46;p5"/>
          <p:cNvGrpSpPr/>
          <p:nvPr/>
        </p:nvGrpSpPr>
        <p:grpSpPr>
          <a:xfrm>
            <a:off x="0" y="-180827"/>
            <a:ext cx="18288114" cy="1209692"/>
            <a:chOff x="0" y="-47625"/>
            <a:chExt cx="4816591" cy="31860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816591" cy="270933"/>
            </a:xfrm>
            <a:custGeom>
              <a:avLst/>
              <a:gdLst/>
              <a:ahLst/>
              <a:cxnLst/>
              <a:rect l="l" t="t" r="r" b="b"/>
              <a:pathLst>
                <a:path w="4816591" h="270933" extrusionOk="0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0" y="9091760"/>
            <a:ext cx="18288114" cy="1209692"/>
            <a:chOff x="0" y="-47625"/>
            <a:chExt cx="4816591" cy="3186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1" cy="270933"/>
            </a:xfrm>
            <a:custGeom>
              <a:avLst/>
              <a:gdLst/>
              <a:ahLst/>
              <a:cxnLst/>
              <a:rect l="l" t="t" r="r" b="b"/>
              <a:pathLst>
                <a:path w="4816591" h="270933" extrusionOk="0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9676525" y="2692975"/>
            <a:ext cx="6450900" cy="21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9676525" y="5485525"/>
            <a:ext cx="6494400" cy="25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857398"/>
            <a:ext cx="18288118" cy="7793517"/>
            <a:chOff x="0" y="-47625"/>
            <a:chExt cx="4816592" cy="2052600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816592" cy="2004923"/>
            </a:xfrm>
            <a:custGeom>
              <a:avLst/>
              <a:gdLst/>
              <a:ahLst/>
              <a:cxnLst/>
              <a:rect l="l" t="t" r="r" b="b"/>
              <a:pathLst>
                <a:path w="4816592" h="200492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59" name="Google Shape;59;p6"/>
            <p:cNvSpPr txBox="1"/>
            <p:nvPr/>
          </p:nvSpPr>
          <p:spPr>
            <a:xfrm>
              <a:off x="0" y="-47625"/>
              <a:ext cx="4816500" cy="20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>
            <a:spLocks noGrp="1"/>
          </p:cNvSpPr>
          <p:nvPr>
            <p:ph type="pic" idx="2"/>
          </p:nvPr>
        </p:nvSpPr>
        <p:spPr>
          <a:xfrm>
            <a:off x="67097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>
            <a:spLocks noGrp="1"/>
          </p:cNvSpPr>
          <p:nvPr>
            <p:ph type="pic" idx="3"/>
          </p:nvPr>
        </p:nvSpPr>
        <p:spPr>
          <a:xfrm>
            <a:off x="6451850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"/>
          <p:cNvSpPr>
            <a:spLocks noGrp="1"/>
          </p:cNvSpPr>
          <p:nvPr>
            <p:ph type="pic" idx="4"/>
          </p:nvPr>
        </p:nvSpPr>
        <p:spPr>
          <a:xfrm>
            <a:off x="1223272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6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57675" y="9079050"/>
            <a:ext cx="8269500" cy="9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3313350" y="9109375"/>
            <a:ext cx="4329600" cy="9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0" y="-185223"/>
            <a:ext cx="9143914" cy="3623116"/>
            <a:chOff x="0" y="-47625"/>
            <a:chExt cx="2351104" cy="931584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0" y="6690627"/>
            <a:ext cx="9143914" cy="3596339"/>
            <a:chOff x="0" y="-47625"/>
            <a:chExt cx="2351104" cy="92469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0" y="3252702"/>
            <a:ext cx="9143914" cy="3623116"/>
            <a:chOff x="0" y="-47625"/>
            <a:chExt cx="2351104" cy="931584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9144000" y="3239315"/>
            <a:ext cx="9143914" cy="3623116"/>
            <a:chOff x="0" y="-47625"/>
            <a:chExt cx="2351104" cy="931584"/>
          </a:xfrm>
        </p:grpSpPr>
        <p:sp>
          <p:nvSpPr>
            <p:cNvPr id="80" name="Google Shape;80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81" name="Google Shape;8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10369250" y="4035125"/>
            <a:ext cx="7187100" cy="22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801050" y="614800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2"/>
          </p:nvPr>
        </p:nvSpPr>
        <p:spPr>
          <a:xfrm>
            <a:off x="801050" y="1697175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3"/>
          </p:nvPr>
        </p:nvSpPr>
        <p:spPr>
          <a:xfrm>
            <a:off x="801050" y="4258550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4"/>
          </p:nvPr>
        </p:nvSpPr>
        <p:spPr>
          <a:xfrm>
            <a:off x="801050" y="5340925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5"/>
          </p:nvPr>
        </p:nvSpPr>
        <p:spPr>
          <a:xfrm>
            <a:off x="801050" y="7696475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6"/>
          </p:nvPr>
        </p:nvSpPr>
        <p:spPr>
          <a:xfrm>
            <a:off x="801050" y="8778850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8"/>
          <p:cNvGrpSpPr/>
          <p:nvPr/>
        </p:nvGrpSpPr>
        <p:grpSpPr>
          <a:xfrm>
            <a:off x="0" y="5613800"/>
            <a:ext cx="12324737" cy="4673187"/>
            <a:chOff x="0" y="-47625"/>
            <a:chExt cx="3246000" cy="1271235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8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8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" name="Google Shape;98;p8"/>
          <p:cNvGrpSpPr/>
          <p:nvPr/>
        </p:nvGrpSpPr>
        <p:grpSpPr>
          <a:xfrm>
            <a:off x="12848090" y="9022192"/>
            <a:ext cx="882807" cy="825801"/>
            <a:chOff x="0" y="-47625"/>
            <a:chExt cx="506400" cy="473700"/>
          </a:xfrm>
        </p:grpSpPr>
        <p:sp>
          <p:nvSpPr>
            <p:cNvPr id="99" name="Google Shape;99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12848090" y="7679546"/>
            <a:ext cx="882807" cy="825801"/>
            <a:chOff x="0" y="-47625"/>
            <a:chExt cx="506400" cy="473700"/>
          </a:xfrm>
        </p:grpSpPr>
        <p:sp>
          <p:nvSpPr>
            <p:cNvPr id="102" name="Google Shape;102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3" name="Google Shape;103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2848090" y="6317851"/>
            <a:ext cx="882807" cy="825801"/>
            <a:chOff x="0" y="-47625"/>
            <a:chExt cx="506400" cy="473700"/>
          </a:xfrm>
        </p:grpSpPr>
        <p:sp>
          <p:nvSpPr>
            <p:cNvPr id="105" name="Google Shape;105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6" name="Google Shape;106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714375" y="6481325"/>
            <a:ext cx="9664800" cy="336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F0E2"/>
              </a:buClr>
              <a:buSzPts val="12500"/>
              <a:buNone/>
              <a:defRPr sz="12500">
                <a:solidFill>
                  <a:srgbClr val="F5F0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1"/>
          </p:nvPr>
        </p:nvSpPr>
        <p:spPr>
          <a:xfrm>
            <a:off x="14254275" y="6514300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2"/>
          </p:nvPr>
        </p:nvSpPr>
        <p:spPr>
          <a:xfrm>
            <a:off x="14254275" y="7948175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body" idx="3"/>
          </p:nvPr>
        </p:nvSpPr>
        <p:spPr>
          <a:xfrm>
            <a:off x="14254275" y="9218650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lata"/>
              <a:buNone/>
              <a:defRPr sz="750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Char char="•"/>
              <a:defRPr sz="320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t="39824"/>
          <a:stretch/>
        </p:blipFill>
        <p:spPr>
          <a:xfrm>
            <a:off x="0" y="190500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0" y="-125149"/>
            <a:ext cx="18287960" cy="2066901"/>
            <a:chOff x="0" y="-47625"/>
            <a:chExt cx="3245884" cy="1271235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0" y="-47625"/>
              <a:ext cx="3245884" cy="1271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4" name="Google Shape;184;p19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9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9"/>
          <p:cNvSpPr txBox="1"/>
          <p:nvPr/>
        </p:nvSpPr>
        <p:spPr>
          <a:xfrm>
            <a:off x="77700" y="-41175"/>
            <a:ext cx="18132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The Impact of Urban Environment on Microclimate: A SegFormer-Based Study </a:t>
            </a:r>
            <a:endParaRPr sz="6300">
              <a:solidFill>
                <a:schemeClr val="lt2"/>
              </a:solidFill>
            </a:endParaRPr>
          </a:p>
        </p:txBody>
      </p:sp>
      <p:grpSp>
        <p:nvGrpSpPr>
          <p:cNvPr id="187" name="Google Shape;187;p19"/>
          <p:cNvGrpSpPr/>
          <p:nvPr/>
        </p:nvGrpSpPr>
        <p:grpSpPr>
          <a:xfrm>
            <a:off x="-325" y="7686726"/>
            <a:ext cx="18288613" cy="2600311"/>
            <a:chOff x="0" y="-47625"/>
            <a:chExt cx="3246000" cy="1271235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9"/>
          <p:cNvSpPr txBox="1"/>
          <p:nvPr/>
        </p:nvSpPr>
        <p:spPr>
          <a:xfrm>
            <a:off x="4382350" y="8338550"/>
            <a:ext cx="13482600" cy="14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                 Presenters:</a:t>
            </a:r>
            <a:br>
              <a:rPr lang="en-US" sz="730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730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Erik Pinhasov        Nave Cohen</a:t>
            </a:r>
            <a:endParaRPr sz="7300">
              <a:solidFill>
                <a:srgbClr val="BBCDD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5" y="7804275"/>
            <a:ext cx="3341400" cy="24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8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28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From Problems to Solutions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31050" y="1569000"/>
            <a:ext cx="12432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After recognizing the gaps, we developed a solution for precise urban microclimate insights.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813500" y="3024425"/>
            <a:ext cx="96207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Step 3: Integrating Machine Learning</a:t>
            </a:r>
            <a:endParaRPr sz="380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Unlocking the Potential of Data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Extracting Valuable Patterns from Data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4">
            <a:alphaModFix/>
          </a:blip>
          <a:srcRect l="1002" t="3163" r="1712" b="1824"/>
          <a:stretch/>
        </p:blipFill>
        <p:spPr>
          <a:xfrm>
            <a:off x="458650" y="5246721"/>
            <a:ext cx="11463501" cy="471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 l="59568" t="19543" r="12250"/>
          <a:stretch/>
        </p:blipFill>
        <p:spPr>
          <a:xfrm>
            <a:off x="-1098875" y="0"/>
            <a:ext cx="6857999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29"/>
          <p:cNvCxnSpPr/>
          <p:nvPr/>
        </p:nvCxnSpPr>
        <p:spPr>
          <a:xfrm flipH="1">
            <a:off x="5791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29"/>
          <p:cNvSpPr txBox="1"/>
          <p:nvPr/>
        </p:nvSpPr>
        <p:spPr>
          <a:xfrm>
            <a:off x="6302900" y="372375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Microclimate Prediction System</a:t>
            </a:r>
            <a:endParaRPr sz="6200" b="1">
              <a:solidFill>
                <a:schemeClr val="dk1"/>
              </a:solidFill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7065575" y="1578125"/>
            <a:ext cx="10566900" cy="2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Main Objective</a:t>
            </a:r>
            <a:endParaRPr sz="37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Develop a system for predicting and research for correlation between urban environment changes to temperatures using satellite imagery segmentation and temperature data over the years.</a:t>
            </a:r>
            <a:endParaRPr sz="33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9975" y="4642375"/>
            <a:ext cx="6702264" cy="5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0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30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Methodology Overview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63250" y="1776150"/>
            <a:ext cx="11777100" cy="8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000"/>
              <a:buFont typeface="Alata"/>
              <a:buChar char="●"/>
            </a:pPr>
            <a:r>
              <a:rPr lang="en-US" sz="3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Model Development</a:t>
            </a:r>
            <a:endParaRPr sz="30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We will created a SegFormer-based segmentation model to classify land-cover in urban areas (buildings, woods, water, roads, etc.).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100"/>
              <a:buFont typeface="Alata"/>
              <a:buChar char="●"/>
            </a:pPr>
            <a:r>
              <a:rPr lang="en-US" sz="31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 Collection</a:t>
            </a:r>
            <a:endParaRPr sz="31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Gather satellite imagery from 2005 to 2024 for the chosen urban location.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Collect corresponding temperature data for the same period.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100"/>
              <a:buFont typeface="Alata"/>
              <a:buChar char="●"/>
            </a:pPr>
            <a:r>
              <a:rPr lang="en-US" sz="31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Model Application</a:t>
            </a:r>
            <a:endParaRPr sz="31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Apply our fine-tuned SegFormer model to calculate the percentage of land cover types (buildings, woods, etc.) in each image.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100"/>
              <a:buFont typeface="Alata"/>
              <a:buChar char="●"/>
            </a:pPr>
            <a:r>
              <a:rPr lang="en-US" sz="31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Dataset Creation</a:t>
            </a:r>
            <a:endParaRPr sz="31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Compile the results into a dataset to analyze land-use changes and discover correlations with temperature variations over time.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/>
        </p:nvSpPr>
        <p:spPr>
          <a:xfrm>
            <a:off x="3369800" y="342900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SegFormer Overview</a:t>
            </a:r>
            <a:endParaRPr sz="6200" b="1">
              <a:solidFill>
                <a:schemeClr val="dk1"/>
              </a:solidFill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319350" y="1653725"/>
            <a:ext cx="9730500" cy="4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2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Hierarchical Transformer Architecture</a:t>
            </a:r>
            <a:br>
              <a:rPr lang="en-US" sz="1900" b="1">
                <a:latin typeface="Alata"/>
                <a:ea typeface="Alata"/>
                <a:cs typeface="Alata"/>
                <a:sym typeface="Alata"/>
              </a:rPr>
            </a:br>
            <a:r>
              <a:rPr lang="en-US" sz="1900">
                <a:latin typeface="Alata"/>
                <a:ea typeface="Alata"/>
                <a:cs typeface="Alata"/>
                <a:sym typeface="Alata"/>
              </a:rPr>
              <a:t>SegFormer uses a transformer-based encoder instead of traditional convolution layers, allowing it to capture both local details and global context.</a:t>
            </a:r>
            <a:br>
              <a:rPr lang="en-US" sz="1900">
                <a:latin typeface="Alata"/>
                <a:ea typeface="Alata"/>
                <a:cs typeface="Alata"/>
                <a:sym typeface="Alata"/>
              </a:rPr>
            </a:br>
            <a:endParaRPr sz="1900">
              <a:latin typeface="Alata"/>
              <a:ea typeface="Alata"/>
              <a:cs typeface="Alata"/>
              <a:sym typeface="Alat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Input Processing</a:t>
            </a:r>
            <a:br>
              <a:rPr lang="en-US" sz="1900" b="1">
                <a:latin typeface="Alata"/>
                <a:ea typeface="Alata"/>
                <a:cs typeface="Alata"/>
                <a:sym typeface="Alata"/>
              </a:rPr>
            </a:br>
            <a:r>
              <a:rPr lang="en-US" sz="1900">
                <a:latin typeface="Alata"/>
                <a:ea typeface="Alata"/>
                <a:cs typeface="Alata"/>
                <a:sym typeface="Alata"/>
              </a:rPr>
              <a:t>The encoder divides images into patches, applying self-attention to dynamically model relationships between pixels, making it ideal for semantic segmentation.</a:t>
            </a:r>
            <a:br>
              <a:rPr lang="en-US" sz="1900">
                <a:latin typeface="Alata"/>
                <a:ea typeface="Alata"/>
                <a:cs typeface="Alata"/>
                <a:sym typeface="Alata"/>
              </a:rPr>
            </a:br>
            <a:endParaRPr sz="1900">
              <a:latin typeface="Alata"/>
              <a:ea typeface="Alata"/>
              <a:cs typeface="Alata"/>
              <a:sym typeface="Alat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Efficiency &amp; Scalability</a:t>
            </a:r>
            <a:br>
              <a:rPr lang="en-US" sz="1900" b="1">
                <a:latin typeface="Alata"/>
                <a:ea typeface="Alata"/>
                <a:cs typeface="Alata"/>
                <a:sym typeface="Alata"/>
              </a:rPr>
            </a:br>
            <a:r>
              <a:rPr lang="en-US" sz="1900">
                <a:latin typeface="Alata"/>
                <a:ea typeface="Alata"/>
                <a:cs typeface="Alata"/>
                <a:sym typeface="Alata"/>
              </a:rPr>
              <a:t>Unlike many models, SegFormer doesn't need position embeddings, making it adaptable to various input sizes while maintaining high accuracy and efficiency in both memory and speed.</a:t>
            </a:r>
            <a:endParaRPr sz="5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850" y="5609900"/>
            <a:ext cx="8679925" cy="44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10247175" y="1653725"/>
            <a:ext cx="7727700" cy="3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2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MLP Decoder</a:t>
            </a:r>
            <a:br>
              <a:rPr lang="en-US" sz="1900" b="1">
                <a:latin typeface="Alata"/>
                <a:ea typeface="Alata"/>
                <a:cs typeface="Alata"/>
                <a:sym typeface="Alata"/>
              </a:rPr>
            </a:br>
            <a:r>
              <a:rPr lang="en-US" sz="1900">
                <a:latin typeface="Alata"/>
                <a:ea typeface="Alata"/>
                <a:cs typeface="Alata"/>
                <a:sym typeface="Alata"/>
              </a:rPr>
              <a:t>Multi-level features from the encoder are fused using an MLP-based decoder, producing precise segmentation maps without needing complex post-processing steps.</a:t>
            </a:r>
            <a:br>
              <a:rPr lang="en-US" sz="1900">
                <a:latin typeface="Alata"/>
                <a:ea typeface="Alata"/>
                <a:cs typeface="Alata"/>
                <a:sym typeface="Alata"/>
              </a:rPr>
            </a:br>
            <a:endParaRPr sz="1900">
              <a:latin typeface="Alata"/>
              <a:ea typeface="Alata"/>
              <a:cs typeface="Alata"/>
              <a:sym typeface="Alat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Versatile Use</a:t>
            </a:r>
            <a:br>
              <a:rPr lang="en-US" sz="1900" b="1">
                <a:latin typeface="Alata"/>
                <a:ea typeface="Alata"/>
                <a:cs typeface="Alata"/>
                <a:sym typeface="Alata"/>
              </a:rPr>
            </a:br>
            <a:r>
              <a:rPr lang="en-US" sz="1900">
                <a:latin typeface="Alata"/>
                <a:ea typeface="Alata"/>
                <a:cs typeface="Alata"/>
                <a:sym typeface="Alata"/>
              </a:rPr>
              <a:t>With a streamlined architecture, SegFormer is effective for real-time and large-scale segmentation tasks, balancing performance and resource efficiency.</a:t>
            </a:r>
            <a:endParaRPr sz="15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l="59568" t="19543" r="12250"/>
          <a:stretch/>
        </p:blipFill>
        <p:spPr>
          <a:xfrm>
            <a:off x="-1098875" y="0"/>
            <a:ext cx="6857999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2"/>
          <p:cNvCxnSpPr/>
          <p:nvPr/>
        </p:nvCxnSpPr>
        <p:spPr>
          <a:xfrm flipH="1">
            <a:off x="5791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32"/>
          <p:cNvSpPr txBox="1"/>
          <p:nvPr/>
        </p:nvSpPr>
        <p:spPr>
          <a:xfrm>
            <a:off x="6302900" y="372375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Model and Algorithm Details</a:t>
            </a:r>
            <a:endParaRPr sz="6200" b="1">
              <a:solidFill>
                <a:schemeClr val="dk1"/>
              </a:solidFill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6835725" y="1454025"/>
            <a:ext cx="11108700" cy="3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Pseudo-code Overview</a:t>
            </a:r>
            <a:endParaRPr sz="27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>
                <a:latin typeface="Alata"/>
                <a:ea typeface="Alata"/>
                <a:cs typeface="Alata"/>
                <a:sym typeface="Alata"/>
              </a:rPr>
              <a:t>Initialize SegFormer model (HyperParameters).</a:t>
            </a:r>
            <a:endParaRPr sz="220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>
                <a:latin typeface="Alata"/>
                <a:ea typeface="Alata"/>
                <a:cs typeface="Alata"/>
                <a:sym typeface="Alata"/>
              </a:rPr>
              <a:t>Train the model against image and analyze predictions according to ground truth images.</a:t>
            </a:r>
            <a:endParaRPr sz="220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>
                <a:latin typeface="Alata"/>
                <a:ea typeface="Alata"/>
                <a:cs typeface="Alata"/>
                <a:sym typeface="Alata"/>
              </a:rPr>
              <a:t>Make augmentation (Random cropping, rotation, noise simulation) on the dataset during training using the dataloader pipeline for robustness and better training.</a:t>
            </a:r>
            <a:endParaRPr sz="220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>
                <a:latin typeface="Alata"/>
                <a:ea typeface="Alata"/>
                <a:cs typeface="Alata"/>
                <a:sym typeface="Alata"/>
              </a:rPr>
              <a:t>Create metric for model evaluation during training.</a:t>
            </a:r>
            <a:endParaRPr sz="220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>
                <a:latin typeface="Alata"/>
                <a:ea typeface="Alata"/>
                <a:cs typeface="Alata"/>
                <a:sym typeface="Alata"/>
              </a:rPr>
              <a:t>Test model predictions against test dataset, with the according metrics.</a:t>
            </a:r>
            <a:endParaRPr sz="2200"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7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33" name="Google Shape;333;p32" title="‫a diagram showing a dog and a cat with the words input and output (סופק על ידי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878" y="5252925"/>
            <a:ext cx="8309250" cy="46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/>
        </p:nvSpPr>
        <p:spPr>
          <a:xfrm>
            <a:off x="3534525" y="262275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Dataset Overview</a:t>
            </a:r>
            <a:endParaRPr sz="6200" b="1">
              <a:solidFill>
                <a:schemeClr val="dk1"/>
              </a:solidFill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3901575" y="1534463"/>
            <a:ext cx="101820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Dataset Structure</a:t>
            </a:r>
            <a:endParaRPr sz="34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Yearly Data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Collected for </a:t>
            </a:r>
            <a:r>
              <a:rPr lang="en-US" sz="2300" b="1">
                <a:latin typeface="Alata"/>
                <a:ea typeface="Alata"/>
                <a:cs typeface="Alata"/>
                <a:sym typeface="Alata"/>
              </a:rPr>
              <a:t>2000, 2005, 2010, 2015, 2020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Location-based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Focused on specific </a:t>
            </a:r>
            <a:r>
              <a:rPr lang="en-US" sz="2300" b="1">
                <a:latin typeface="Alata"/>
                <a:ea typeface="Alata"/>
                <a:cs typeface="Alata"/>
                <a:sym typeface="Alata"/>
              </a:rPr>
              <a:t>urban areas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(location_1).</a:t>
            </a:r>
            <a:endParaRPr sz="23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Buildings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land occupied by buildings.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Roads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land used for roads.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Forests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green space.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Water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water bodies.</a:t>
            </a:r>
            <a:endParaRPr sz="24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 example:</a:t>
            </a:r>
            <a:endParaRPr sz="24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40" name="Google Shape;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25" y="5962675"/>
            <a:ext cx="15033775" cy="33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/>
        </p:nvSpPr>
        <p:spPr>
          <a:xfrm>
            <a:off x="3000000" y="196750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Verifications/Use Cases</a:t>
            </a:r>
            <a:endParaRPr sz="6200" b="1">
              <a:solidFill>
                <a:schemeClr val="dk1"/>
              </a:solidFill>
            </a:endParaRPr>
          </a:p>
        </p:txBody>
      </p:sp>
      <p:graphicFrame>
        <p:nvGraphicFramePr>
          <p:cNvPr id="346" name="Google Shape;346;p34"/>
          <p:cNvGraphicFramePr/>
          <p:nvPr/>
        </p:nvGraphicFramePr>
        <p:xfrm>
          <a:off x="591738" y="1249700"/>
          <a:ext cx="17104525" cy="8721095"/>
        </p:xfrm>
        <a:graphic>
          <a:graphicData uri="http://schemas.openxmlformats.org/drawingml/2006/table">
            <a:tbl>
              <a:tblPr>
                <a:noFill/>
                <a:tableStyleId>{00BFE591-EB60-496F-80AF-97D0FF053EFD}</a:tableStyleId>
              </a:tblPr>
              <a:tblGrid>
                <a:gridCol w="123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Step</a:t>
                      </a:r>
                      <a:endParaRPr sz="1800" b="1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>
                    <a:solidFill>
                      <a:srgbClr val="ADBA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Verification/Use Case</a:t>
                      </a:r>
                      <a:endParaRPr sz="1800" b="1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>
                    <a:solidFill>
                      <a:srgbClr val="ADBA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Expected Outcome</a:t>
                      </a:r>
                      <a:endParaRPr sz="1800" b="1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>
                    <a:solidFill>
                      <a:srgbClr val="ADBA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1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Dataset successfully loaded and preprocessed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Datasets are preprocessed and patched as explained in the formulas, number of patches equivalent to formulas outcome, all images have equivalent masks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Model initialization and forward pass test: Verify the model initializes properly and performs a forward pass with mock input.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Model is initialized without errors. Model forward pass produces output with the expected shape (batch_size, num_classes, height, width) based on mock image input.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3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Loss function test: Check that the model computes the loss correctly given the input and ground truth mask.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model's computed loss (e.g., CrossEntropyLoss) is greater than zero and valid. No errors or crashes during computation.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4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Prediction output test: Ensure that the model generates valid segmentation predictions (classes) from the forward pass.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predictions are of the correct shape and contain valid class indices (e.g., between 0 and num_classes - 1).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5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Edge case handling test: Test how the model handles edge cases such as large inputs or invalid inputs (e.g., incorrect dimensions).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model handles edge cases appropriately: for large images, it produces correct output; for invalid input (wrong dimensions), it raises appropriate errors.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6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Training step test: Simulate a single training step including a forward pass, loss computation, backpropagation, and optimizer step.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model completes a training step successfully, with loss decreasing and the optimizer updating the model's parameters without errors.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7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Early stopping functionality test: Test that the early stopping mechanism halts training when the validation loss stops improving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Early stopping is triggered correctly after X epochs without validation loss improvement.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/>
        </p:nvSpPr>
        <p:spPr>
          <a:xfrm>
            <a:off x="2755300" y="157900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Expected Challenges</a:t>
            </a:r>
            <a:endParaRPr sz="6200" b="1">
              <a:solidFill>
                <a:srgbClr val="ADBA85"/>
              </a:solidFill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787360" y="1491970"/>
            <a:ext cx="16576800" cy="86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The lack of an appropriate dataset poses a significant challenge for achieving accurate and consistent segmentation results.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Dataset Variability: Inconsistent quality and resolution across different years of the same area could affect the precision of segmentation.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Model Generalization: Ensuring good generalization performance for both urban and rural areas at different periods of time may be difficult.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Computational Resources: Large-scale satellite datasets for training may require significant GPU or cloud resources, which are not always available.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Dataset Integration: Merging multiple datasets with different formats and resolutions can complicate data management and training. In addition, using different datasets with varying class definitions could result in segmentations that are inconsistent.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Temperature Data Alignment: Aligning satellite images with accurate temperature data may be challenging and affect correlation results.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Segmentation Performance: Achieving high-detail segmentation for all urban features without missing smaller objects can be difficult.</a:t>
            </a:r>
            <a:br>
              <a:rPr lang="en-US" sz="2300" dirty="0">
                <a:latin typeface="Alata"/>
                <a:ea typeface="Alata"/>
                <a:cs typeface="Alata"/>
                <a:sym typeface="Alata"/>
              </a:rPr>
            </a:br>
            <a:endParaRPr sz="23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300" dirty="0">
                <a:latin typeface="Alata"/>
                <a:ea typeface="Alata"/>
                <a:cs typeface="Alata"/>
                <a:sym typeface="Alata"/>
              </a:rPr>
              <a:t>Correlation Interpretation: Drawing actionable insights from the correlation between urban changes and temperature may be complex.</a:t>
            </a:r>
            <a:endParaRPr sz="2500" dirty="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 r="11111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6"/>
          <p:cNvGrpSpPr/>
          <p:nvPr/>
        </p:nvGrpSpPr>
        <p:grpSpPr>
          <a:xfrm>
            <a:off x="0" y="-185225"/>
            <a:ext cx="9144000" cy="3623150"/>
            <a:chOff x="0" y="-47625"/>
            <a:chExt cx="2351104" cy="931584"/>
          </a:xfrm>
        </p:grpSpPr>
        <p:sp>
          <p:nvSpPr>
            <p:cNvPr id="359" name="Google Shape;359;p36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60" name="Google Shape;360;p36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36"/>
          <p:cNvGrpSpPr/>
          <p:nvPr/>
        </p:nvGrpSpPr>
        <p:grpSpPr>
          <a:xfrm>
            <a:off x="0" y="6690625"/>
            <a:ext cx="9144000" cy="3596375"/>
            <a:chOff x="0" y="-47625"/>
            <a:chExt cx="2351104" cy="924699"/>
          </a:xfrm>
        </p:grpSpPr>
        <p:sp>
          <p:nvSpPr>
            <p:cNvPr id="362" name="Google Shape;362;p36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63" name="Google Shape;363;p36"/>
            <p:cNvSpPr txBox="1"/>
            <p:nvPr/>
          </p:nvSpPr>
          <p:spPr>
            <a:xfrm>
              <a:off x="0" y="-47625"/>
              <a:ext cx="2351104" cy="924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0" y="3252700"/>
            <a:ext cx="9144000" cy="3623150"/>
            <a:chOff x="0" y="-47625"/>
            <a:chExt cx="2351104" cy="931584"/>
          </a:xfrm>
        </p:grpSpPr>
        <p:sp>
          <p:nvSpPr>
            <p:cNvPr id="365" name="Google Shape;365;p36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66" name="Google Shape;366;p36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7" name="Google Shape;367;p36"/>
          <p:cNvCxnSpPr/>
          <p:nvPr/>
        </p:nvCxnSpPr>
        <p:spPr>
          <a:xfrm>
            <a:off x="9134475" y="-71398"/>
            <a:ext cx="0" cy="10429795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8" name="Google Shape;368;p36"/>
          <p:cNvGrpSpPr/>
          <p:nvPr/>
        </p:nvGrpSpPr>
        <p:grpSpPr>
          <a:xfrm>
            <a:off x="9144000" y="3239313"/>
            <a:ext cx="9144000" cy="3623150"/>
            <a:chOff x="0" y="-47625"/>
            <a:chExt cx="2351104" cy="931584"/>
          </a:xfrm>
        </p:grpSpPr>
        <p:sp>
          <p:nvSpPr>
            <p:cNvPr id="369" name="Google Shape;369;p36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70" name="Google Shape;370;p36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1" name="Google Shape;371;p36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36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3" name="Google Shape;373;p36"/>
          <p:cNvSpPr txBox="1"/>
          <p:nvPr/>
        </p:nvSpPr>
        <p:spPr>
          <a:xfrm>
            <a:off x="10556591" y="4319775"/>
            <a:ext cx="62997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Innovation </a:t>
            </a:r>
            <a:endParaRPr sz="2100" b="1"/>
          </a:p>
        </p:txBody>
      </p:sp>
      <p:sp>
        <p:nvSpPr>
          <p:cNvPr id="374" name="Google Shape;374;p36"/>
          <p:cNvSpPr txBox="1"/>
          <p:nvPr/>
        </p:nvSpPr>
        <p:spPr>
          <a:xfrm>
            <a:off x="1028700" y="927308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Detailed Urban Analysis</a:t>
            </a:r>
            <a:endParaRPr b="1"/>
          </a:p>
        </p:txBody>
      </p:sp>
      <p:sp>
        <p:nvSpPr>
          <p:cNvPr id="375" name="Google Shape;375;p36"/>
          <p:cNvSpPr txBox="1"/>
          <p:nvPr/>
        </p:nvSpPr>
        <p:spPr>
          <a:xfrm>
            <a:off x="1028700" y="1721300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In-depth segmentation of urban features such as buildings, roads, and green spaces.</a:t>
            </a:r>
            <a:endParaRPr sz="2000"/>
          </a:p>
        </p:txBody>
      </p:sp>
      <p:sp>
        <p:nvSpPr>
          <p:cNvPr id="376" name="Google Shape;376;p36"/>
          <p:cNvSpPr txBox="1"/>
          <p:nvPr/>
        </p:nvSpPr>
        <p:spPr>
          <a:xfrm>
            <a:off x="1051325" y="4220875"/>
            <a:ext cx="586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Localized Climate Predictions</a:t>
            </a:r>
            <a:endParaRPr b="1"/>
          </a:p>
        </p:txBody>
      </p:sp>
      <p:sp>
        <p:nvSpPr>
          <p:cNvPr id="377" name="Google Shape;377;p36"/>
          <p:cNvSpPr txBox="1"/>
          <p:nvPr/>
        </p:nvSpPr>
        <p:spPr>
          <a:xfrm>
            <a:off x="1051313" y="5014875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Predict temperature variations specific to different urban structures.</a:t>
            </a:r>
            <a:endParaRPr sz="2000"/>
          </a:p>
        </p:txBody>
      </p:sp>
      <p:sp>
        <p:nvSpPr>
          <p:cNvPr id="378" name="Google Shape;378;p36"/>
          <p:cNvSpPr txBox="1"/>
          <p:nvPr/>
        </p:nvSpPr>
        <p:spPr>
          <a:xfrm>
            <a:off x="1028700" y="7768875"/>
            <a:ext cx="60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Insightful Historical Comparisons</a:t>
            </a:r>
            <a:endParaRPr b="1"/>
          </a:p>
        </p:txBody>
      </p:sp>
      <p:sp>
        <p:nvSpPr>
          <p:cNvPr id="379" name="Google Shape;379;p36"/>
          <p:cNvSpPr txBox="1"/>
          <p:nvPr/>
        </p:nvSpPr>
        <p:spPr>
          <a:xfrm>
            <a:off x="1028700" y="8562875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Analyze changes in urban features over time and their impact on local temperatures.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r="11111"/>
          <a:stretch/>
        </p:blipFill>
        <p:spPr>
          <a:xfrm>
            <a:off x="-952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7"/>
          <p:cNvGrpSpPr/>
          <p:nvPr/>
        </p:nvGrpSpPr>
        <p:grpSpPr>
          <a:xfrm>
            <a:off x="9144000" y="-185223"/>
            <a:ext cx="9143914" cy="3623116"/>
            <a:chOff x="0" y="-47625"/>
            <a:chExt cx="2351104" cy="931584"/>
          </a:xfrm>
        </p:grpSpPr>
        <p:sp>
          <p:nvSpPr>
            <p:cNvPr id="386" name="Google Shape;386;p3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87" name="Google Shape;387;p3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7"/>
          <p:cNvGrpSpPr/>
          <p:nvPr/>
        </p:nvGrpSpPr>
        <p:grpSpPr>
          <a:xfrm>
            <a:off x="9144000" y="6690627"/>
            <a:ext cx="9143914" cy="3596339"/>
            <a:chOff x="0" y="-47625"/>
            <a:chExt cx="2351104" cy="924699"/>
          </a:xfrm>
        </p:grpSpPr>
        <p:sp>
          <p:nvSpPr>
            <p:cNvPr id="389" name="Google Shape;389;p37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90" name="Google Shape;390;p3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9144000" y="3252702"/>
            <a:ext cx="9143914" cy="3623116"/>
            <a:chOff x="0" y="-47625"/>
            <a:chExt cx="2351104" cy="931584"/>
          </a:xfrm>
        </p:grpSpPr>
        <p:sp>
          <p:nvSpPr>
            <p:cNvPr id="392" name="Google Shape;392;p3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93" name="Google Shape;393;p3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4" name="Google Shape;394;p3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5" name="Google Shape;395;p37"/>
          <p:cNvGrpSpPr/>
          <p:nvPr/>
        </p:nvGrpSpPr>
        <p:grpSpPr>
          <a:xfrm>
            <a:off x="-91500" y="3239325"/>
            <a:ext cx="9235607" cy="3623116"/>
            <a:chOff x="0" y="-47625"/>
            <a:chExt cx="2351104" cy="931584"/>
          </a:xfrm>
        </p:grpSpPr>
        <p:sp>
          <p:nvSpPr>
            <p:cNvPr id="396" name="Google Shape;396;p3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97" name="Google Shape;397;p3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37"/>
          <p:cNvCxnSpPr/>
          <p:nvPr/>
        </p:nvCxnSpPr>
        <p:spPr>
          <a:xfrm flipH="1">
            <a:off x="-91500" y="3437925"/>
            <a:ext cx="18379500" cy="24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37"/>
          <p:cNvCxnSpPr/>
          <p:nvPr/>
        </p:nvCxnSpPr>
        <p:spPr>
          <a:xfrm flipH="1">
            <a:off x="-128700" y="6875850"/>
            <a:ext cx="18416700" cy="9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37"/>
          <p:cNvSpPr txBox="1"/>
          <p:nvPr/>
        </p:nvSpPr>
        <p:spPr>
          <a:xfrm>
            <a:off x="879700" y="4319775"/>
            <a:ext cx="68328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Contribution </a:t>
            </a:r>
            <a:endParaRPr sz="2100" b="1"/>
          </a:p>
        </p:txBody>
      </p:sp>
      <p:sp>
        <p:nvSpPr>
          <p:cNvPr id="401" name="Google Shape;401;p37"/>
          <p:cNvSpPr txBox="1"/>
          <p:nvPr/>
        </p:nvSpPr>
        <p:spPr>
          <a:xfrm>
            <a:off x="10172700" y="927300"/>
            <a:ext cx="533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Unique Multi-Year Dataset</a:t>
            </a:r>
            <a:endParaRPr b="1"/>
          </a:p>
        </p:txBody>
      </p:sp>
      <p:sp>
        <p:nvSpPr>
          <p:cNvPr id="402" name="Google Shape;402;p37"/>
          <p:cNvSpPr txBox="1"/>
          <p:nvPr/>
        </p:nvSpPr>
        <p:spPr>
          <a:xfrm>
            <a:off x="10172700" y="1721300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Captures how urban development correlates with temperature changes over time.</a:t>
            </a:r>
            <a:endParaRPr sz="2000"/>
          </a:p>
        </p:txBody>
      </p:sp>
      <p:sp>
        <p:nvSpPr>
          <p:cNvPr id="403" name="Google Shape;403;p37"/>
          <p:cNvSpPr txBox="1"/>
          <p:nvPr/>
        </p:nvSpPr>
        <p:spPr>
          <a:xfrm>
            <a:off x="10195325" y="4220875"/>
            <a:ext cx="586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Data-Driven Planning</a:t>
            </a:r>
            <a:endParaRPr b="1"/>
          </a:p>
        </p:txBody>
      </p:sp>
      <p:sp>
        <p:nvSpPr>
          <p:cNvPr id="404" name="Google Shape;404;p37"/>
          <p:cNvSpPr txBox="1"/>
          <p:nvPr/>
        </p:nvSpPr>
        <p:spPr>
          <a:xfrm>
            <a:off x="10195313" y="5014875"/>
            <a:ext cx="704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Reveals clear links between infrastructure shifts and temperature, aiding climate-resilient decisions.</a:t>
            </a:r>
            <a:endParaRPr sz="2000"/>
          </a:p>
        </p:txBody>
      </p:sp>
      <p:sp>
        <p:nvSpPr>
          <p:cNvPr id="405" name="Google Shape;405;p37"/>
          <p:cNvSpPr txBox="1"/>
          <p:nvPr/>
        </p:nvSpPr>
        <p:spPr>
          <a:xfrm>
            <a:off x="10172700" y="7768875"/>
            <a:ext cx="60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Targeted Climate Insights</a:t>
            </a:r>
            <a:endParaRPr b="1"/>
          </a:p>
        </p:txBody>
      </p:sp>
      <p:sp>
        <p:nvSpPr>
          <p:cNvPr id="406" name="Google Shape;406;p37"/>
          <p:cNvSpPr txBox="1"/>
          <p:nvPr/>
        </p:nvSpPr>
        <p:spPr>
          <a:xfrm>
            <a:off x="10172700" y="8562875"/>
            <a:ext cx="704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Shows how building density and green space reduction directly affect temperature, guiding sustainable growth.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l="59568" t="19543" r="12250"/>
          <a:stretch/>
        </p:blipFill>
        <p:spPr>
          <a:xfrm>
            <a:off x="-1098875" y="0"/>
            <a:ext cx="6857999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/>
          <p:nvPr/>
        </p:nvCxnSpPr>
        <p:spPr>
          <a:xfrm flipH="1">
            <a:off x="5791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8" name="Google Shape;198;p20"/>
          <p:cNvGrpSpPr/>
          <p:nvPr/>
        </p:nvGrpSpPr>
        <p:grpSpPr>
          <a:xfrm>
            <a:off x="6432933" y="7602718"/>
            <a:ext cx="749725" cy="825585"/>
            <a:chOff x="0" y="-47625"/>
            <a:chExt cx="506400" cy="473576"/>
          </a:xfrm>
        </p:grpSpPr>
        <p:sp>
          <p:nvSpPr>
            <p:cNvPr id="199" name="Google Shape;199;p20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0"/>
          <p:cNvSpPr txBox="1"/>
          <p:nvPr/>
        </p:nvSpPr>
        <p:spPr>
          <a:xfrm>
            <a:off x="6302900" y="372375"/>
            <a:ext cx="115260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Growing Importance of Urban Microclimates</a:t>
            </a:r>
            <a:endParaRPr sz="7300" b="1">
              <a:solidFill>
                <a:schemeClr val="dk1"/>
              </a:solidFill>
            </a:endParaRPr>
          </a:p>
        </p:txBody>
      </p:sp>
      <p:grpSp>
        <p:nvGrpSpPr>
          <p:cNvPr id="202" name="Google Shape;202;p20"/>
          <p:cNvGrpSpPr/>
          <p:nvPr/>
        </p:nvGrpSpPr>
        <p:grpSpPr>
          <a:xfrm>
            <a:off x="6432925" y="3334311"/>
            <a:ext cx="749725" cy="825801"/>
            <a:chOff x="0" y="-47625"/>
            <a:chExt cx="506400" cy="473700"/>
          </a:xfrm>
        </p:grpSpPr>
        <p:sp>
          <p:nvSpPr>
            <p:cNvPr id="203" name="Google Shape;203;p20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04" name="Google Shape;204;p20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20"/>
          <p:cNvGrpSpPr/>
          <p:nvPr/>
        </p:nvGrpSpPr>
        <p:grpSpPr>
          <a:xfrm>
            <a:off x="6432928" y="5562583"/>
            <a:ext cx="749725" cy="825801"/>
            <a:chOff x="0" y="-47625"/>
            <a:chExt cx="506400" cy="473700"/>
          </a:xfrm>
        </p:grpSpPr>
        <p:sp>
          <p:nvSpPr>
            <p:cNvPr id="206" name="Google Shape;206;p20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07" name="Google Shape;207;p20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0"/>
          <p:cNvSpPr txBox="1"/>
          <p:nvPr/>
        </p:nvSpPr>
        <p:spPr>
          <a:xfrm>
            <a:off x="7458825" y="3173750"/>
            <a:ext cx="10293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Urbanization</a:t>
            </a: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: By 2050, 68% of the global population will live in cities, intensifying local climate challenges.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7458825" y="5398247"/>
            <a:ext cx="10293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Microclimates</a:t>
            </a: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: Urban microclimates, like the Urban Heat Island (UHI), increases temperatures in cities.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7458825" y="7531850"/>
            <a:ext cx="103701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Challenges</a:t>
            </a: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: Traditional climate models fail to capture these local temperature variations, making it difficult for planners to respond to climate risks.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8"/>
          <p:cNvPicPr preferRelativeResize="0"/>
          <p:nvPr/>
        </p:nvPicPr>
        <p:blipFill rotWithShape="1">
          <a:blip r:embed="rId3">
            <a:alphaModFix/>
          </a:blip>
          <a:srcRect b="15182"/>
          <a:stretch/>
        </p:blipFill>
        <p:spPr>
          <a:xfrm>
            <a:off x="2407000" y="20825"/>
            <a:ext cx="15881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57072" y="5628076"/>
            <a:ext cx="7458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“Cities are on the front lines of the climate crisis. How we build and rebuild them will define our future”</a:t>
            </a:r>
            <a:endParaRPr sz="100" dirty="0"/>
          </a:p>
        </p:txBody>
      </p:sp>
      <p:sp>
        <p:nvSpPr>
          <p:cNvPr id="413" name="Google Shape;413;p38"/>
          <p:cNvSpPr txBox="1"/>
          <p:nvPr/>
        </p:nvSpPr>
        <p:spPr>
          <a:xfrm>
            <a:off x="2521177" y="8940094"/>
            <a:ext cx="711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— </a:t>
            </a:r>
            <a:r>
              <a:rPr lang="en-US" sz="2900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Eric Garcetti</a:t>
            </a:r>
            <a:endParaRPr sz="2000" dirty="0"/>
          </a:p>
        </p:txBody>
      </p:sp>
      <p:sp>
        <p:nvSpPr>
          <p:cNvPr id="414" name="Google Shape;414;p38"/>
          <p:cNvSpPr txBox="1"/>
          <p:nvPr/>
        </p:nvSpPr>
        <p:spPr>
          <a:xfrm>
            <a:off x="-345925" y="3974024"/>
            <a:ext cx="8023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 b="1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Thank You!</a:t>
            </a:r>
            <a:endParaRPr sz="89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1"/>
          <p:cNvSpPr txBox="1"/>
          <p:nvPr/>
        </p:nvSpPr>
        <p:spPr>
          <a:xfrm>
            <a:off x="458650" y="286975"/>
            <a:ext cx="11982856" cy="117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Urban Heat Island Effect</a:t>
            </a:r>
            <a:endParaRPr sz="73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904750" y="3380375"/>
            <a:ext cx="9620700" cy="5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Factors</a:t>
            </a:r>
            <a:r>
              <a:rPr lang="en-US" sz="40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endParaRPr sz="400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Reduced natural landscapes in urban areas</a:t>
            </a:r>
            <a:endParaRPr sz="36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Urban material properties</a:t>
            </a:r>
            <a:endParaRPr sz="36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Urban geometry</a:t>
            </a:r>
            <a:endParaRPr sz="36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Heat generated from human activities</a:t>
            </a:r>
            <a:endParaRPr sz="36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Weather and geography</a:t>
            </a:r>
            <a:endParaRPr sz="36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904750" y="1587525"/>
            <a:ext cx="10884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An urban heat island occurs when a city experiences much warmer temperatures than nearby rural areas.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l="67529" t="19543" r="12249"/>
          <a:stretch/>
        </p:blipFill>
        <p:spPr>
          <a:xfrm>
            <a:off x="-76200" y="0"/>
            <a:ext cx="4920924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2"/>
          <p:cNvCxnSpPr/>
          <p:nvPr/>
        </p:nvCxnSpPr>
        <p:spPr>
          <a:xfrm flipH="1">
            <a:off x="48771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2"/>
          <p:cNvSpPr txBox="1"/>
          <p:nvPr/>
        </p:nvSpPr>
        <p:spPr>
          <a:xfrm>
            <a:off x="5437663" y="444175"/>
            <a:ext cx="123336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Urban Heat Island Effect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925" y="2691830"/>
            <a:ext cx="13367074" cy="751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1166441" y="2988747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 extrusionOk="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33" name="Google Shape;233;p23"/>
          <p:cNvSpPr/>
          <p:nvPr/>
        </p:nvSpPr>
        <p:spPr>
          <a:xfrm>
            <a:off x="7063908" y="2988747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 extrusionOk="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34" name="Google Shape;234;p23"/>
          <p:cNvSpPr/>
          <p:nvPr/>
        </p:nvSpPr>
        <p:spPr>
          <a:xfrm>
            <a:off x="12614742" y="2988747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 extrusionOk="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cxnSp>
        <p:nvCxnSpPr>
          <p:cNvPr id="235" name="Google Shape;235;p23"/>
          <p:cNvCxnSpPr/>
          <p:nvPr/>
        </p:nvCxnSpPr>
        <p:spPr>
          <a:xfrm>
            <a:off x="0" y="201692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23"/>
          <p:cNvSpPr txBox="1"/>
          <p:nvPr/>
        </p:nvSpPr>
        <p:spPr>
          <a:xfrm>
            <a:off x="1272450" y="7548300"/>
            <a:ext cx="3988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Increased energy and water consumption</a:t>
            </a:r>
            <a:endParaRPr sz="40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47775" y="444925"/>
            <a:ext cx="1779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Consequences of The Urban Heat Island</a:t>
            </a:r>
            <a:endParaRPr sz="78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7485750" y="7548300"/>
            <a:ext cx="3316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Health risks and higher air pollution</a:t>
            </a:r>
            <a:endParaRPr sz="40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3021400" y="7566250"/>
            <a:ext cx="3316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Impact on Ecosystems</a:t>
            </a:r>
            <a:endParaRPr sz="40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4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4"/>
          <p:cNvSpPr txBox="1"/>
          <p:nvPr/>
        </p:nvSpPr>
        <p:spPr>
          <a:xfrm>
            <a:off x="458650" y="210775"/>
            <a:ext cx="117771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Current Approaches:</a:t>
            </a:r>
            <a:b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Traditional Climate Models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284700" y="2742775"/>
            <a:ext cx="12432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Models like the Weather Research and Forecasting model are used for large-scale weather and climate predictions. They simulate regional or global climate phenomena by integrating atmospheric data over wide areas.</a:t>
            </a:r>
            <a:endParaRPr sz="34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8997126" y="6640008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49" name="Google Shape;249;p24"/>
          <p:cNvSpPr txBox="1"/>
          <p:nvPr/>
        </p:nvSpPr>
        <p:spPr>
          <a:xfrm>
            <a:off x="8232140" y="8932481"/>
            <a:ext cx="2838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Limited Local Precision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1599326" y="6639999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51" name="Google Shape;251;p24"/>
          <p:cNvSpPr txBox="1"/>
          <p:nvPr/>
        </p:nvSpPr>
        <p:spPr>
          <a:xfrm>
            <a:off x="616263" y="8911385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Inflexibility for urban scenarios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5464200" y="6640000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53" name="Google Shape;253;p24"/>
          <p:cNvSpPr txBox="1"/>
          <p:nvPr/>
        </p:nvSpPr>
        <p:spPr>
          <a:xfrm>
            <a:off x="4365387" y="8911385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Computationally intensive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4836975" y="5511550"/>
            <a:ext cx="283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Problems</a:t>
            </a:r>
            <a:r>
              <a:rPr lang="en-US" sz="42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endParaRPr sz="4200">
              <a:solidFill>
                <a:schemeClr val="accent3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-5692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5"/>
          <p:cNvCxnSpPr/>
          <p:nvPr/>
        </p:nvCxnSpPr>
        <p:spPr>
          <a:xfrm flipH="1">
            <a:off x="55629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25"/>
          <p:cNvSpPr txBox="1"/>
          <p:nvPr/>
        </p:nvSpPr>
        <p:spPr>
          <a:xfrm>
            <a:off x="6021250" y="286975"/>
            <a:ext cx="117771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Current Approaches:</a:t>
            </a:r>
            <a:b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Meteorological Networks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5693650" y="2839713"/>
            <a:ext cx="12432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Ground-based weather stations that collect data such as temperature, humidity, and wind speed at specific locations. Provides accurate real-time data for localized climate monitoring.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15520763" y="6602183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64" name="Google Shape;264;p25"/>
          <p:cNvSpPr txBox="1"/>
          <p:nvPr/>
        </p:nvSpPr>
        <p:spPr>
          <a:xfrm>
            <a:off x="14687262" y="8873550"/>
            <a:ext cx="2973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No data on urban structures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7589564" y="6602174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66" name="Google Shape;266;p25"/>
          <p:cNvSpPr txBox="1"/>
          <p:nvPr/>
        </p:nvSpPr>
        <p:spPr>
          <a:xfrm>
            <a:off x="6606501" y="8873560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Limited spatial coverage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11530638" y="6602175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68" name="Google Shape;268;p25"/>
          <p:cNvSpPr txBox="1"/>
          <p:nvPr/>
        </p:nvSpPr>
        <p:spPr>
          <a:xfrm>
            <a:off x="10334575" y="8873550"/>
            <a:ext cx="3699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Expensive and logistically difficult</a:t>
            </a:r>
            <a:endParaRPr sz="320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10903413" y="5473725"/>
            <a:ext cx="283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Problems</a:t>
            </a:r>
            <a:r>
              <a:rPr lang="en-US" sz="42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endParaRPr sz="4200">
              <a:solidFill>
                <a:schemeClr val="accent3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6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26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From Problems to Solutions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953225" y="3024425"/>
            <a:ext cx="96207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Step 1: Identifying the Core Needs</a:t>
            </a:r>
            <a:endParaRPr sz="380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Understanding urban climate complexity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Recognizing data gaps for precise analysis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31050" y="1569000"/>
            <a:ext cx="12432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After recognizing the gaps, we developed a solution for precise urban microclimate insights.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63" y="5194100"/>
            <a:ext cx="11248476" cy="49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27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7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From Problems to Solutions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31050" y="1569000"/>
            <a:ext cx="12432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After recognizing the gaps, we developed a solution for precise urban microclimate insights.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099750" y="3024425"/>
            <a:ext cx="96207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Step 2: Leveraging High-Quality Data</a:t>
            </a:r>
            <a:endParaRPr sz="380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Power of Imagery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High-Resolution for Fine Details</a:t>
            </a:r>
            <a:endParaRPr sz="3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4">
            <a:alphaModFix/>
          </a:blip>
          <a:srcRect r="5499" b="14368"/>
          <a:stretch/>
        </p:blipFill>
        <p:spPr>
          <a:xfrm>
            <a:off x="1320800" y="5177917"/>
            <a:ext cx="9620700" cy="490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stel Minimal Street Maps Minitheme Presentation">
  <a:themeElements>
    <a:clrScheme name="Office">
      <a:dk1>
        <a:srgbClr val="1A1A1A"/>
      </a:dk1>
      <a:lt1>
        <a:srgbClr val="F5F0E2"/>
      </a:lt1>
      <a:dk2>
        <a:srgbClr val="F4C76B"/>
      </a:dk2>
      <a:lt2>
        <a:srgbClr val="ADBA85"/>
      </a:lt2>
      <a:accent1>
        <a:srgbClr val="BBCDD2"/>
      </a:accent1>
      <a:accent2>
        <a:srgbClr val="F5F0E2"/>
      </a:accent2>
      <a:accent3>
        <a:srgbClr val="1A1A1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</Words>
  <Application>Microsoft Office PowerPoint</Application>
  <PresentationFormat>Custom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Blinker</vt:lpstr>
      <vt:lpstr>Arial</vt:lpstr>
      <vt:lpstr>Calibri</vt:lpstr>
      <vt:lpstr>Alata</vt:lpstr>
      <vt:lpstr>Pastel Minimal Street Maps Minitheme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erik pinhasov</cp:lastModifiedBy>
  <cp:revision>1</cp:revision>
  <dcterms:modified xsi:type="dcterms:W3CDTF">2024-09-22T03:04:18Z</dcterms:modified>
</cp:coreProperties>
</file>